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27D23-D0CE-4901-8D7D-14B7C2B0C08A}" v="37" dt="2023-07-08T17:28:11.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ikesharwani12323@outlook.com" userId="7d84c1835669b9d7" providerId="LiveId" clId="{B1127D23-D0CE-4901-8D7D-14B7C2B0C08A}"/>
    <pc:docChg chg="modSld modMainMaster">
      <pc:chgData name="shrutikesharwani12323@outlook.com" userId="7d84c1835669b9d7" providerId="LiveId" clId="{B1127D23-D0CE-4901-8D7D-14B7C2B0C08A}" dt="2023-07-08T17:28:11.753" v="36"/>
      <pc:docMkLst>
        <pc:docMk/>
      </pc:docMkLst>
      <pc:sldChg chg="modTransition">
        <pc:chgData name="shrutikesharwani12323@outlook.com" userId="7d84c1835669b9d7" providerId="LiveId" clId="{B1127D23-D0CE-4901-8D7D-14B7C2B0C08A}" dt="2023-07-08T17:28:11.753" v="36"/>
        <pc:sldMkLst>
          <pc:docMk/>
          <pc:sldMk cId="3832908286" sldId="256"/>
        </pc:sldMkLst>
      </pc:sldChg>
      <pc:sldChg chg="modTransition">
        <pc:chgData name="shrutikesharwani12323@outlook.com" userId="7d84c1835669b9d7" providerId="LiveId" clId="{B1127D23-D0CE-4901-8D7D-14B7C2B0C08A}" dt="2023-07-08T17:23:43.064" v="31"/>
        <pc:sldMkLst>
          <pc:docMk/>
          <pc:sldMk cId="2663592723" sldId="257"/>
        </pc:sldMkLst>
      </pc:sldChg>
      <pc:sldChg chg="modTransition">
        <pc:chgData name="shrutikesharwani12323@outlook.com" userId="7d84c1835669b9d7" providerId="LiveId" clId="{B1127D23-D0CE-4901-8D7D-14B7C2B0C08A}" dt="2023-07-08T17:23:43.064" v="31"/>
        <pc:sldMkLst>
          <pc:docMk/>
          <pc:sldMk cId="2149634628" sldId="258"/>
        </pc:sldMkLst>
      </pc:sldChg>
      <pc:sldChg chg="modTransition">
        <pc:chgData name="shrutikesharwani12323@outlook.com" userId="7d84c1835669b9d7" providerId="LiveId" clId="{B1127D23-D0CE-4901-8D7D-14B7C2B0C08A}" dt="2023-07-08T17:23:43.064" v="31"/>
        <pc:sldMkLst>
          <pc:docMk/>
          <pc:sldMk cId="3854158418" sldId="259"/>
        </pc:sldMkLst>
      </pc:sldChg>
      <pc:sldChg chg="modTransition">
        <pc:chgData name="shrutikesharwani12323@outlook.com" userId="7d84c1835669b9d7" providerId="LiveId" clId="{B1127D23-D0CE-4901-8D7D-14B7C2B0C08A}" dt="2023-07-08T17:23:43.064" v="31"/>
        <pc:sldMkLst>
          <pc:docMk/>
          <pc:sldMk cId="3843415999" sldId="260"/>
        </pc:sldMkLst>
      </pc:sldChg>
      <pc:sldChg chg="modTransition">
        <pc:chgData name="shrutikesharwani12323@outlook.com" userId="7d84c1835669b9d7" providerId="LiveId" clId="{B1127D23-D0CE-4901-8D7D-14B7C2B0C08A}" dt="2023-07-08T17:23:43.064" v="31"/>
        <pc:sldMkLst>
          <pc:docMk/>
          <pc:sldMk cId="3964876654" sldId="262"/>
        </pc:sldMkLst>
      </pc:sldChg>
      <pc:sldChg chg="modTransition">
        <pc:chgData name="shrutikesharwani12323@outlook.com" userId="7d84c1835669b9d7" providerId="LiveId" clId="{B1127D23-D0CE-4901-8D7D-14B7C2B0C08A}" dt="2023-07-08T17:23:43.064" v="31"/>
        <pc:sldMkLst>
          <pc:docMk/>
          <pc:sldMk cId="2607161098" sldId="263"/>
        </pc:sldMkLst>
      </pc:sldChg>
      <pc:sldChg chg="modTransition">
        <pc:chgData name="shrutikesharwani12323@outlook.com" userId="7d84c1835669b9d7" providerId="LiveId" clId="{B1127D23-D0CE-4901-8D7D-14B7C2B0C08A}" dt="2023-07-08T17:23:43.064" v="31"/>
        <pc:sldMkLst>
          <pc:docMk/>
          <pc:sldMk cId="966326762" sldId="264"/>
        </pc:sldMkLst>
      </pc:sldChg>
      <pc:sldChg chg="modTransition">
        <pc:chgData name="shrutikesharwani12323@outlook.com" userId="7d84c1835669b9d7" providerId="LiveId" clId="{B1127D23-D0CE-4901-8D7D-14B7C2B0C08A}" dt="2023-07-08T17:23:43.064" v="31"/>
        <pc:sldMkLst>
          <pc:docMk/>
          <pc:sldMk cId="231157644" sldId="265"/>
        </pc:sldMkLst>
      </pc:sldChg>
      <pc:sldChg chg="modTransition">
        <pc:chgData name="shrutikesharwani12323@outlook.com" userId="7d84c1835669b9d7" providerId="LiveId" clId="{B1127D23-D0CE-4901-8D7D-14B7C2B0C08A}" dt="2023-07-08T17:23:43.064" v="31"/>
        <pc:sldMkLst>
          <pc:docMk/>
          <pc:sldMk cId="3664085336" sldId="266"/>
        </pc:sldMkLst>
      </pc:sldChg>
      <pc:sldChg chg="modTransition">
        <pc:chgData name="shrutikesharwani12323@outlook.com" userId="7d84c1835669b9d7" providerId="LiveId" clId="{B1127D23-D0CE-4901-8D7D-14B7C2B0C08A}" dt="2023-07-08T17:23:43.064" v="31"/>
        <pc:sldMkLst>
          <pc:docMk/>
          <pc:sldMk cId="1191517946" sldId="267"/>
        </pc:sldMkLst>
      </pc:sldChg>
      <pc:sldChg chg="modTransition">
        <pc:chgData name="shrutikesharwani12323@outlook.com" userId="7d84c1835669b9d7" providerId="LiveId" clId="{B1127D23-D0CE-4901-8D7D-14B7C2B0C08A}" dt="2023-07-08T17:23:43.064" v="31"/>
        <pc:sldMkLst>
          <pc:docMk/>
          <pc:sldMk cId="3391271495" sldId="268"/>
        </pc:sldMkLst>
      </pc:sldChg>
      <pc:sldChg chg="modTransition">
        <pc:chgData name="shrutikesharwani12323@outlook.com" userId="7d84c1835669b9d7" providerId="LiveId" clId="{B1127D23-D0CE-4901-8D7D-14B7C2B0C08A}" dt="2023-07-08T17:23:43.064" v="31"/>
        <pc:sldMkLst>
          <pc:docMk/>
          <pc:sldMk cId="3848056022" sldId="269"/>
        </pc:sldMkLst>
      </pc:sldChg>
      <pc:sldChg chg="modTransition">
        <pc:chgData name="shrutikesharwani12323@outlook.com" userId="7d84c1835669b9d7" providerId="LiveId" clId="{B1127D23-D0CE-4901-8D7D-14B7C2B0C08A}" dt="2023-07-08T17:23:43.064" v="31"/>
        <pc:sldMkLst>
          <pc:docMk/>
          <pc:sldMk cId="1158648039" sldId="270"/>
        </pc:sldMkLst>
      </pc:sldChg>
      <pc:sldChg chg="modTransition">
        <pc:chgData name="shrutikesharwani12323@outlook.com" userId="7d84c1835669b9d7" providerId="LiveId" clId="{B1127D23-D0CE-4901-8D7D-14B7C2B0C08A}" dt="2023-07-08T17:23:43.064" v="31"/>
        <pc:sldMkLst>
          <pc:docMk/>
          <pc:sldMk cId="1261437889" sldId="271"/>
        </pc:sldMkLst>
      </pc:sldChg>
      <pc:sldChg chg="modTransition">
        <pc:chgData name="shrutikesharwani12323@outlook.com" userId="7d84c1835669b9d7" providerId="LiveId" clId="{B1127D23-D0CE-4901-8D7D-14B7C2B0C08A}" dt="2023-07-08T17:23:43.064" v="31"/>
        <pc:sldMkLst>
          <pc:docMk/>
          <pc:sldMk cId="2568446785" sldId="272"/>
        </pc:sldMkLst>
      </pc:sldChg>
      <pc:sldChg chg="modTransition">
        <pc:chgData name="shrutikesharwani12323@outlook.com" userId="7d84c1835669b9d7" providerId="LiveId" clId="{B1127D23-D0CE-4901-8D7D-14B7C2B0C08A}" dt="2023-07-08T17:23:43.064" v="31"/>
        <pc:sldMkLst>
          <pc:docMk/>
          <pc:sldMk cId="1518700838" sldId="273"/>
        </pc:sldMkLst>
      </pc:sldChg>
      <pc:sldChg chg="modTransition">
        <pc:chgData name="shrutikesharwani12323@outlook.com" userId="7d84c1835669b9d7" providerId="LiveId" clId="{B1127D23-D0CE-4901-8D7D-14B7C2B0C08A}" dt="2023-07-08T17:23:43.064" v="31"/>
        <pc:sldMkLst>
          <pc:docMk/>
          <pc:sldMk cId="26062775" sldId="274"/>
        </pc:sldMkLst>
      </pc:sldChg>
      <pc:sldChg chg="modTransition">
        <pc:chgData name="shrutikesharwani12323@outlook.com" userId="7d84c1835669b9d7" providerId="LiveId" clId="{B1127D23-D0CE-4901-8D7D-14B7C2B0C08A}" dt="2023-07-08T17:23:43.064" v="31"/>
        <pc:sldMkLst>
          <pc:docMk/>
          <pc:sldMk cId="2638173890" sldId="275"/>
        </pc:sldMkLst>
      </pc:sldChg>
      <pc:sldChg chg="modTransition">
        <pc:chgData name="shrutikesharwani12323@outlook.com" userId="7d84c1835669b9d7" providerId="LiveId" clId="{B1127D23-D0CE-4901-8D7D-14B7C2B0C08A}" dt="2023-07-08T17:23:43.064" v="31"/>
        <pc:sldMkLst>
          <pc:docMk/>
          <pc:sldMk cId="4074688840" sldId="276"/>
        </pc:sldMkLst>
      </pc:sldChg>
      <pc:sldChg chg="modTransition">
        <pc:chgData name="shrutikesharwani12323@outlook.com" userId="7d84c1835669b9d7" providerId="LiveId" clId="{B1127D23-D0CE-4901-8D7D-14B7C2B0C08A}" dt="2023-07-08T17:23:43.064" v="31"/>
        <pc:sldMkLst>
          <pc:docMk/>
          <pc:sldMk cId="3844305630" sldId="277"/>
        </pc:sldMkLst>
      </pc:sldChg>
      <pc:sldChg chg="modTransition">
        <pc:chgData name="shrutikesharwani12323@outlook.com" userId="7d84c1835669b9d7" providerId="LiveId" clId="{B1127D23-D0CE-4901-8D7D-14B7C2B0C08A}" dt="2023-07-08T17:23:43.064" v="31"/>
        <pc:sldMkLst>
          <pc:docMk/>
          <pc:sldMk cId="1403813654" sldId="278"/>
        </pc:sldMkLst>
      </pc:sldChg>
      <pc:sldChg chg="modTransition">
        <pc:chgData name="shrutikesharwani12323@outlook.com" userId="7d84c1835669b9d7" providerId="LiveId" clId="{B1127D23-D0CE-4901-8D7D-14B7C2B0C08A}" dt="2023-07-08T17:23:43.064" v="31"/>
        <pc:sldMkLst>
          <pc:docMk/>
          <pc:sldMk cId="1717910458" sldId="279"/>
        </pc:sldMkLst>
      </pc:sldChg>
      <pc:sldChg chg="modTransition">
        <pc:chgData name="shrutikesharwani12323@outlook.com" userId="7d84c1835669b9d7" providerId="LiveId" clId="{B1127D23-D0CE-4901-8D7D-14B7C2B0C08A}" dt="2023-07-08T17:23:43.064" v="31"/>
        <pc:sldMkLst>
          <pc:docMk/>
          <pc:sldMk cId="2242130669" sldId="280"/>
        </pc:sldMkLst>
      </pc:sldChg>
      <pc:sldMasterChg chg="modTransition modSldLayout">
        <pc:chgData name="shrutikesharwani12323@outlook.com" userId="7d84c1835669b9d7" providerId="LiveId" clId="{B1127D23-D0CE-4901-8D7D-14B7C2B0C08A}" dt="2023-07-08T17:23:43.064" v="31"/>
        <pc:sldMasterMkLst>
          <pc:docMk/>
          <pc:sldMasterMk cId="0" sldId="2147483648"/>
        </pc:sldMasterMkLst>
        <pc:sldLayoutChg chg="modTransition">
          <pc:chgData name="shrutikesharwani12323@outlook.com" userId="7d84c1835669b9d7" providerId="LiveId" clId="{B1127D23-D0CE-4901-8D7D-14B7C2B0C08A}" dt="2023-07-08T17:23:43.064" v="31"/>
          <pc:sldLayoutMkLst>
            <pc:docMk/>
            <pc:sldMasterMk cId="0" sldId="2147483648"/>
            <pc:sldLayoutMk cId="0" sldId="2147483649"/>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0"/>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1"/>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2"/>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3"/>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4"/>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5"/>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6"/>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7"/>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8"/>
          </pc:sldLayoutMkLst>
        </pc:sldLayoutChg>
        <pc:sldLayoutChg chg="modTransition">
          <pc:chgData name="shrutikesharwani12323@outlook.com" userId="7d84c1835669b9d7" providerId="LiveId" clId="{B1127D23-D0CE-4901-8D7D-14B7C2B0C08A}" dt="2023-07-08T17:23:43.064" v="31"/>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7/8/2023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7/8/2023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EE67-180C-EA23-FF8C-DBD374EA0269}"/>
              </a:ext>
            </a:extLst>
          </p:cNvPr>
          <p:cNvSpPr>
            <a:spLocks noGrp="1"/>
          </p:cNvSpPr>
          <p:nvPr>
            <p:ph type="ctrTitle"/>
          </p:nvPr>
        </p:nvSpPr>
        <p:spPr>
          <a:xfrm>
            <a:off x="1156996" y="820959"/>
            <a:ext cx="10578991" cy="2541431"/>
          </a:xfrm>
        </p:spPr>
        <p:txBody>
          <a:bodyPr>
            <a:normAutofit/>
          </a:bodyPr>
          <a:lstStyle/>
          <a:p>
            <a:r>
              <a:rPr lang="en-US" b="1" dirty="0"/>
              <a:t>FABRICEDGE TEXTILES</a:t>
            </a:r>
            <a:endParaRPr lang="en-IN" b="1" dirty="0"/>
          </a:p>
        </p:txBody>
      </p:sp>
    </p:spTree>
    <p:extLst>
      <p:ext uri="{BB962C8B-B14F-4D97-AF65-F5344CB8AC3E}">
        <p14:creationId xmlns:p14="http://schemas.microsoft.com/office/powerpoint/2010/main" val="3832908286"/>
      </p:ext>
    </p:extLst>
  </p:cSld>
  <p:clrMapOvr>
    <a:masterClrMapping/>
  </p:clrMapOvr>
  <p:transition spd="slow" advTm="1000">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53D4-F639-F013-9BE3-17D9947FA2F3}"/>
              </a:ext>
            </a:extLst>
          </p:cNvPr>
          <p:cNvSpPr>
            <a:spLocks noGrp="1"/>
          </p:cNvSpPr>
          <p:nvPr>
            <p:ph type="ctrTitle"/>
          </p:nvPr>
        </p:nvSpPr>
        <p:spPr>
          <a:xfrm>
            <a:off x="2343134" y="2295330"/>
            <a:ext cx="8637073" cy="843125"/>
          </a:xfrm>
        </p:spPr>
        <p:txBody>
          <a:bodyPr>
            <a:noAutofit/>
          </a:bodyPr>
          <a:lstStyle/>
          <a:p>
            <a:r>
              <a:rPr lang="en-US" sz="5400" u="sng" dirty="0"/>
              <a:t>Contents of tables</a:t>
            </a:r>
            <a:endParaRPr lang="en-IN" sz="5400" u="sng" dirty="0"/>
          </a:p>
        </p:txBody>
      </p:sp>
    </p:spTree>
    <p:extLst>
      <p:ext uri="{BB962C8B-B14F-4D97-AF65-F5344CB8AC3E}">
        <p14:creationId xmlns:p14="http://schemas.microsoft.com/office/powerpoint/2010/main" val="3664085336"/>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5161-6F79-AC56-D658-892385B0F517}"/>
              </a:ext>
            </a:extLst>
          </p:cNvPr>
          <p:cNvSpPr>
            <a:spLocks noGrp="1"/>
          </p:cNvSpPr>
          <p:nvPr>
            <p:ph type="ctrTitle"/>
          </p:nvPr>
        </p:nvSpPr>
        <p:spPr>
          <a:xfrm>
            <a:off x="206425" y="121298"/>
            <a:ext cx="2211355" cy="497892"/>
          </a:xfrm>
        </p:spPr>
        <p:txBody>
          <a:bodyPr>
            <a:normAutofit fontScale="90000"/>
          </a:bodyPr>
          <a:lstStyle/>
          <a:p>
            <a:r>
              <a:rPr lang="en-US" sz="3200" u="sng" dirty="0"/>
              <a:t>CUSTOMER</a:t>
            </a:r>
            <a:r>
              <a:rPr lang="en-US" sz="2800" u="sng" dirty="0"/>
              <a:t>:</a:t>
            </a:r>
            <a:endParaRPr lang="en-IN" sz="2800" dirty="0"/>
          </a:p>
        </p:txBody>
      </p:sp>
      <p:pic>
        <p:nvPicPr>
          <p:cNvPr id="6" name="Picture 5">
            <a:extLst>
              <a:ext uri="{FF2B5EF4-FFF2-40B4-BE49-F238E27FC236}">
                <a16:creationId xmlns:a16="http://schemas.microsoft.com/office/drawing/2014/main" id="{A35A37B6-1DF6-4613-3D29-AD78976B703C}"/>
              </a:ext>
            </a:extLst>
          </p:cNvPr>
          <p:cNvPicPr>
            <a:picLocks noChangeAspect="1"/>
          </p:cNvPicPr>
          <p:nvPr/>
        </p:nvPicPr>
        <p:blipFill rotWithShape="1">
          <a:blip r:embed="rId2"/>
          <a:srcRect l="29158" t="15857" r="26377" b="8090"/>
          <a:stretch/>
        </p:blipFill>
        <p:spPr>
          <a:xfrm>
            <a:off x="2417780" y="690464"/>
            <a:ext cx="8648325" cy="5066523"/>
          </a:xfrm>
          <a:prstGeom prst="rect">
            <a:avLst/>
          </a:prstGeom>
        </p:spPr>
      </p:pic>
    </p:spTree>
    <p:extLst>
      <p:ext uri="{BB962C8B-B14F-4D97-AF65-F5344CB8AC3E}">
        <p14:creationId xmlns:p14="http://schemas.microsoft.com/office/powerpoint/2010/main" val="1191517946"/>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8106-FB98-4D93-C963-0BE687356F8A}"/>
              </a:ext>
            </a:extLst>
          </p:cNvPr>
          <p:cNvSpPr>
            <a:spLocks noGrp="1"/>
          </p:cNvSpPr>
          <p:nvPr>
            <p:ph type="ctrTitle"/>
          </p:nvPr>
        </p:nvSpPr>
        <p:spPr>
          <a:xfrm>
            <a:off x="204663" y="121297"/>
            <a:ext cx="1827648" cy="488563"/>
          </a:xfrm>
        </p:spPr>
        <p:txBody>
          <a:bodyPr>
            <a:normAutofit/>
          </a:bodyPr>
          <a:lstStyle/>
          <a:p>
            <a:r>
              <a:rPr lang="en-US" sz="3200" u="sng" dirty="0"/>
              <a:t>ORDER:</a:t>
            </a:r>
            <a:endParaRPr lang="en-IN" sz="3200" dirty="0"/>
          </a:p>
        </p:txBody>
      </p:sp>
      <p:sp>
        <p:nvSpPr>
          <p:cNvPr id="3" name="Subtitle 2">
            <a:extLst>
              <a:ext uri="{FF2B5EF4-FFF2-40B4-BE49-F238E27FC236}">
                <a16:creationId xmlns:a16="http://schemas.microsoft.com/office/drawing/2014/main" id="{B6649219-F8AD-1A3E-C93B-F14D9FC933A7}"/>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8575599-310A-11CA-BE9A-59BD0CB9BA0C}"/>
              </a:ext>
            </a:extLst>
          </p:cNvPr>
          <p:cNvPicPr>
            <a:picLocks noChangeAspect="1"/>
          </p:cNvPicPr>
          <p:nvPr/>
        </p:nvPicPr>
        <p:blipFill rotWithShape="1">
          <a:blip r:embed="rId2"/>
          <a:srcRect l="29311" t="19711" r="26301" b="18264"/>
          <a:stretch/>
        </p:blipFill>
        <p:spPr>
          <a:xfrm>
            <a:off x="2417780" y="740490"/>
            <a:ext cx="8637072" cy="5137796"/>
          </a:xfrm>
          <a:prstGeom prst="rect">
            <a:avLst/>
          </a:prstGeom>
        </p:spPr>
      </p:pic>
    </p:spTree>
    <p:extLst>
      <p:ext uri="{BB962C8B-B14F-4D97-AF65-F5344CB8AC3E}">
        <p14:creationId xmlns:p14="http://schemas.microsoft.com/office/powerpoint/2010/main" val="3391271495"/>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8E5E-4CC4-C329-D45E-8BECFE69F871}"/>
              </a:ext>
            </a:extLst>
          </p:cNvPr>
          <p:cNvSpPr>
            <a:spLocks noGrp="1"/>
          </p:cNvSpPr>
          <p:nvPr>
            <p:ph type="ctrTitle"/>
          </p:nvPr>
        </p:nvSpPr>
        <p:spPr>
          <a:xfrm>
            <a:off x="243747" y="130628"/>
            <a:ext cx="2014261" cy="507223"/>
          </a:xfrm>
        </p:spPr>
        <p:txBody>
          <a:bodyPr>
            <a:normAutofit fontScale="90000"/>
          </a:bodyPr>
          <a:lstStyle/>
          <a:p>
            <a:r>
              <a:rPr lang="en-US" sz="3200" u="sng" dirty="0"/>
              <a:t>PRODUCT:</a:t>
            </a:r>
            <a:endParaRPr lang="en-IN" sz="3200" dirty="0"/>
          </a:p>
        </p:txBody>
      </p:sp>
      <p:sp>
        <p:nvSpPr>
          <p:cNvPr id="3" name="Subtitle 2">
            <a:extLst>
              <a:ext uri="{FF2B5EF4-FFF2-40B4-BE49-F238E27FC236}">
                <a16:creationId xmlns:a16="http://schemas.microsoft.com/office/drawing/2014/main" id="{48A82DEB-CB74-7E95-870D-A3A109B19948}"/>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C107E76-E650-7629-E36E-2E6C2FB6B832}"/>
              </a:ext>
            </a:extLst>
          </p:cNvPr>
          <p:cNvPicPr>
            <a:picLocks noChangeAspect="1"/>
          </p:cNvPicPr>
          <p:nvPr/>
        </p:nvPicPr>
        <p:blipFill rotWithShape="1">
          <a:blip r:embed="rId2"/>
          <a:srcRect l="29082" t="17706" r="26377" b="8432"/>
          <a:stretch/>
        </p:blipFill>
        <p:spPr>
          <a:xfrm>
            <a:off x="2417780" y="765110"/>
            <a:ext cx="8637072" cy="5103845"/>
          </a:xfrm>
          <a:prstGeom prst="rect">
            <a:avLst/>
          </a:prstGeom>
        </p:spPr>
      </p:pic>
    </p:spTree>
    <p:extLst>
      <p:ext uri="{BB962C8B-B14F-4D97-AF65-F5344CB8AC3E}">
        <p14:creationId xmlns:p14="http://schemas.microsoft.com/office/powerpoint/2010/main" val="3848056022"/>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860E-1E72-50D7-3B55-18BC49B953BE}"/>
              </a:ext>
            </a:extLst>
          </p:cNvPr>
          <p:cNvSpPr>
            <a:spLocks noGrp="1"/>
          </p:cNvSpPr>
          <p:nvPr>
            <p:ph type="ctrTitle"/>
          </p:nvPr>
        </p:nvSpPr>
        <p:spPr>
          <a:xfrm>
            <a:off x="225086" y="177281"/>
            <a:ext cx="2471461" cy="628521"/>
          </a:xfrm>
        </p:spPr>
        <p:txBody>
          <a:bodyPr>
            <a:noAutofit/>
          </a:bodyPr>
          <a:lstStyle/>
          <a:p>
            <a:r>
              <a:rPr lang="en-US" sz="3600" u="sng" dirty="0"/>
              <a:t>Supplier:</a:t>
            </a:r>
            <a:endParaRPr lang="en-IN" sz="3600" dirty="0"/>
          </a:p>
        </p:txBody>
      </p:sp>
      <p:sp>
        <p:nvSpPr>
          <p:cNvPr id="3" name="Subtitle 2">
            <a:extLst>
              <a:ext uri="{FF2B5EF4-FFF2-40B4-BE49-F238E27FC236}">
                <a16:creationId xmlns:a16="http://schemas.microsoft.com/office/drawing/2014/main" id="{87A45F7C-8E29-2B00-514C-129024E81D23}"/>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90D62D6C-24C7-E224-46B3-F4314DFA2E55}"/>
              </a:ext>
            </a:extLst>
          </p:cNvPr>
          <p:cNvPicPr>
            <a:picLocks noChangeAspect="1"/>
          </p:cNvPicPr>
          <p:nvPr/>
        </p:nvPicPr>
        <p:blipFill rotWithShape="1">
          <a:blip r:embed="rId2"/>
          <a:srcRect l="29005" t="21347" r="26760" b="14450"/>
          <a:stretch/>
        </p:blipFill>
        <p:spPr>
          <a:xfrm>
            <a:off x="2417780" y="805803"/>
            <a:ext cx="8637072" cy="5016500"/>
          </a:xfrm>
          <a:prstGeom prst="rect">
            <a:avLst/>
          </a:prstGeom>
        </p:spPr>
      </p:pic>
    </p:spTree>
    <p:extLst>
      <p:ext uri="{BB962C8B-B14F-4D97-AF65-F5344CB8AC3E}">
        <p14:creationId xmlns:p14="http://schemas.microsoft.com/office/powerpoint/2010/main" val="1158648039"/>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C49C-0BD7-2D5B-8895-F75183E0D104}"/>
              </a:ext>
            </a:extLst>
          </p:cNvPr>
          <p:cNvSpPr>
            <a:spLocks noGrp="1"/>
          </p:cNvSpPr>
          <p:nvPr>
            <p:ph type="ctrTitle"/>
          </p:nvPr>
        </p:nvSpPr>
        <p:spPr>
          <a:xfrm>
            <a:off x="150441" y="158620"/>
            <a:ext cx="3180588" cy="535215"/>
          </a:xfrm>
        </p:spPr>
        <p:txBody>
          <a:bodyPr>
            <a:noAutofit/>
          </a:bodyPr>
          <a:lstStyle/>
          <a:p>
            <a:r>
              <a:rPr lang="en-US" sz="3600" u="sng" dirty="0"/>
              <a:t>WAREHOUSE</a:t>
            </a:r>
            <a:r>
              <a:rPr lang="en-US" sz="4000" dirty="0"/>
              <a:t>:</a:t>
            </a:r>
            <a:endParaRPr lang="en-IN" sz="3600" dirty="0"/>
          </a:p>
        </p:txBody>
      </p:sp>
      <p:sp>
        <p:nvSpPr>
          <p:cNvPr id="3" name="Subtitle 2">
            <a:extLst>
              <a:ext uri="{FF2B5EF4-FFF2-40B4-BE49-F238E27FC236}">
                <a16:creationId xmlns:a16="http://schemas.microsoft.com/office/drawing/2014/main" id="{BA1D4FE8-BE63-C65E-73F1-68285FD679C0}"/>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1997D6EA-516F-C4E7-0419-1534850EEC2C}"/>
              </a:ext>
            </a:extLst>
          </p:cNvPr>
          <p:cNvPicPr>
            <a:picLocks noChangeAspect="1"/>
          </p:cNvPicPr>
          <p:nvPr/>
        </p:nvPicPr>
        <p:blipFill rotWithShape="1">
          <a:blip r:embed="rId2"/>
          <a:srcRect l="29005" t="22585" r="26760" b="15919"/>
          <a:stretch/>
        </p:blipFill>
        <p:spPr>
          <a:xfrm>
            <a:off x="2417780" y="895739"/>
            <a:ext cx="8704310" cy="4907901"/>
          </a:xfrm>
          <a:prstGeom prst="rect">
            <a:avLst/>
          </a:prstGeom>
        </p:spPr>
      </p:pic>
    </p:spTree>
    <p:extLst>
      <p:ext uri="{BB962C8B-B14F-4D97-AF65-F5344CB8AC3E}">
        <p14:creationId xmlns:p14="http://schemas.microsoft.com/office/powerpoint/2010/main" val="1261437889"/>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C59C-136A-A309-168E-6D437057311A}"/>
              </a:ext>
            </a:extLst>
          </p:cNvPr>
          <p:cNvSpPr>
            <a:spLocks noGrp="1"/>
          </p:cNvSpPr>
          <p:nvPr>
            <p:ph type="ctrTitle"/>
          </p:nvPr>
        </p:nvSpPr>
        <p:spPr>
          <a:xfrm>
            <a:off x="2417780" y="2231745"/>
            <a:ext cx="5363952" cy="1095051"/>
          </a:xfrm>
        </p:spPr>
        <p:txBody>
          <a:bodyPr>
            <a:normAutofit/>
          </a:bodyPr>
          <a:lstStyle/>
          <a:p>
            <a:r>
              <a:rPr lang="en-IN" sz="6000" u="sng" dirty="0"/>
              <a:t>SUBQUERIES</a:t>
            </a:r>
          </a:p>
        </p:txBody>
      </p:sp>
    </p:spTree>
    <p:extLst>
      <p:ext uri="{BB962C8B-B14F-4D97-AF65-F5344CB8AC3E}">
        <p14:creationId xmlns:p14="http://schemas.microsoft.com/office/powerpoint/2010/main" val="2568446785"/>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C880-26B2-DBD5-B828-9FD9F01D3142}"/>
              </a:ext>
            </a:extLst>
          </p:cNvPr>
          <p:cNvSpPr>
            <a:spLocks noGrp="1"/>
          </p:cNvSpPr>
          <p:nvPr>
            <p:ph type="ctrTitle"/>
          </p:nvPr>
        </p:nvSpPr>
        <p:spPr>
          <a:xfrm>
            <a:off x="307910" y="1474237"/>
            <a:ext cx="10886901" cy="1380930"/>
          </a:xfrm>
        </p:spPr>
        <p:txBody>
          <a:bodyPr>
            <a:normAutofit fontScale="90000"/>
          </a:bodyPr>
          <a:lstStyle/>
          <a:p>
            <a:br>
              <a:rPr lang="en-US" sz="4400" b="1" dirty="0">
                <a:latin typeface="Calibri" panose="020F0502020204030204" pitchFamily="34" charset="0"/>
                <a:ea typeface="Calibri" panose="020F0502020204030204" pitchFamily="34" charset="0"/>
                <a:cs typeface="Calibri" panose="020F0502020204030204" pitchFamily="34" charset="0"/>
              </a:rPr>
            </a:br>
            <a:r>
              <a:rPr lang="en-US" sz="4400" b="1" dirty="0">
                <a:latin typeface="Calibri" panose="020F0502020204030204" pitchFamily="34" charset="0"/>
                <a:ea typeface="Calibri" panose="020F0502020204030204" pitchFamily="34" charset="0"/>
                <a:cs typeface="Calibri" panose="020F0502020204030204" pitchFamily="34" charset="0"/>
              </a:rPr>
              <a:t> </a:t>
            </a:r>
            <a:br>
              <a:rPr lang="en-US" sz="49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MariaDB [textile]&gt;  SELECT ProductName FROM </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Product WHERE ProductID IN (SELECT ProductID </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FROM Warehouse WHERE WarehouseName = </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'warehouse A');</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623905E-10E8-D9F9-0756-301524B10722}"/>
              </a:ext>
            </a:extLst>
          </p:cNvPr>
          <p:cNvSpPr txBox="1"/>
          <p:nvPr/>
        </p:nvSpPr>
        <p:spPr>
          <a:xfrm>
            <a:off x="269032" y="176424"/>
            <a:ext cx="11653935" cy="830997"/>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 Retrieve the names of product stored in a specific warehouse</a:t>
            </a:r>
            <a:r>
              <a:rPr lang="en-US" sz="4800" b="1" dirty="0">
                <a:latin typeface="Calibri" panose="020F0502020204030204" pitchFamily="34" charset="0"/>
                <a:ea typeface="Calibri" panose="020F0502020204030204" pitchFamily="34" charset="0"/>
                <a:cs typeface="Calibri" panose="020F0502020204030204" pitchFamily="34" charset="0"/>
              </a:rPr>
              <a:t>.</a:t>
            </a:r>
            <a:endParaRPr lang="en-IN" sz="2400" dirty="0"/>
          </a:p>
        </p:txBody>
      </p:sp>
      <p:pic>
        <p:nvPicPr>
          <p:cNvPr id="8" name="Picture 7">
            <a:extLst>
              <a:ext uri="{FF2B5EF4-FFF2-40B4-BE49-F238E27FC236}">
                <a16:creationId xmlns:a16="http://schemas.microsoft.com/office/drawing/2014/main" id="{E97FD761-5B07-E0D4-79A8-08C8D68AB2C5}"/>
              </a:ext>
            </a:extLst>
          </p:cNvPr>
          <p:cNvPicPr>
            <a:picLocks noChangeAspect="1"/>
          </p:cNvPicPr>
          <p:nvPr/>
        </p:nvPicPr>
        <p:blipFill rotWithShape="1">
          <a:blip r:embed="rId2"/>
          <a:srcRect l="29082" t="17020" r="48495" b="69031"/>
          <a:stretch/>
        </p:blipFill>
        <p:spPr>
          <a:xfrm>
            <a:off x="6195527" y="1576873"/>
            <a:ext cx="4040155" cy="1699207"/>
          </a:xfrm>
          <a:prstGeom prst="rect">
            <a:avLst/>
          </a:prstGeom>
        </p:spPr>
      </p:pic>
    </p:spTree>
    <p:extLst>
      <p:ext uri="{BB962C8B-B14F-4D97-AF65-F5344CB8AC3E}">
        <p14:creationId xmlns:p14="http://schemas.microsoft.com/office/powerpoint/2010/main" val="1518700838"/>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88A3-E8FE-A7F3-74DE-B49F5F9312B9}"/>
              </a:ext>
            </a:extLst>
          </p:cNvPr>
          <p:cNvSpPr>
            <a:spLocks noGrp="1"/>
          </p:cNvSpPr>
          <p:nvPr>
            <p:ph type="ctrTitle"/>
          </p:nvPr>
        </p:nvSpPr>
        <p:spPr>
          <a:xfrm>
            <a:off x="279918" y="429208"/>
            <a:ext cx="10774934" cy="628521"/>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 </a:t>
            </a:r>
            <a:r>
              <a:rPr lang="en-US" sz="2400" b="1" cap="none" dirty="0">
                <a:latin typeface="Calibri" panose="020F0502020204030204" pitchFamily="34" charset="0"/>
                <a:ea typeface="Calibri" panose="020F0502020204030204" pitchFamily="34" charset="0"/>
                <a:cs typeface="Calibri" panose="020F0502020204030204" pitchFamily="34" charset="0"/>
              </a:rPr>
              <a:t>Retrieve suppliers name who supply products with a price higher than the average price of all products.</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2F66512A-5247-F417-9ACC-4EF5DAD4EA54}"/>
              </a:ext>
            </a:extLst>
          </p:cNvPr>
          <p:cNvSpPr>
            <a:spLocks noGrp="1"/>
          </p:cNvSpPr>
          <p:nvPr>
            <p:ph type="subTitle" idx="1"/>
          </p:nvPr>
        </p:nvSpPr>
        <p:spPr>
          <a:xfrm>
            <a:off x="279918" y="1544217"/>
            <a:ext cx="5085184" cy="1884783"/>
          </a:xfrm>
        </p:spPr>
        <p:txBody>
          <a:bodyPr>
            <a:noAutofit/>
          </a:bodyPr>
          <a:lstStyle/>
          <a:p>
            <a:r>
              <a:rPr lang="en-US" dirty="0"/>
              <a:t>MariaDB [textile]&gt;  SELECT </a:t>
            </a:r>
            <a:r>
              <a:rPr lang="en-US" dirty="0" err="1"/>
              <a:t>SupplierName</a:t>
            </a:r>
            <a:r>
              <a:rPr lang="en-US" dirty="0"/>
              <a:t> FROM Suppliers WHERE </a:t>
            </a:r>
            <a:r>
              <a:rPr lang="en-US" dirty="0" err="1"/>
              <a:t>productID</a:t>
            </a:r>
            <a:r>
              <a:rPr lang="en-US" dirty="0"/>
              <a:t> IN (SELECT </a:t>
            </a:r>
            <a:r>
              <a:rPr lang="en-US" dirty="0" err="1"/>
              <a:t>productID</a:t>
            </a:r>
            <a:r>
              <a:rPr lang="en-US" dirty="0"/>
              <a:t> FROM Product WHERE Price &gt; (SELECT AVG(Price) FROM Product));</a:t>
            </a:r>
            <a:endParaRPr lang="en-IN" dirty="0"/>
          </a:p>
        </p:txBody>
      </p:sp>
      <p:pic>
        <p:nvPicPr>
          <p:cNvPr id="5" name="Picture 4">
            <a:extLst>
              <a:ext uri="{FF2B5EF4-FFF2-40B4-BE49-F238E27FC236}">
                <a16:creationId xmlns:a16="http://schemas.microsoft.com/office/drawing/2014/main" id="{C4DA7F5E-951C-93EA-C925-6C48B1BCCABF}"/>
              </a:ext>
            </a:extLst>
          </p:cNvPr>
          <p:cNvPicPr>
            <a:picLocks noChangeAspect="1"/>
          </p:cNvPicPr>
          <p:nvPr/>
        </p:nvPicPr>
        <p:blipFill rotWithShape="1">
          <a:blip r:embed="rId2"/>
          <a:srcRect l="29235" t="61360" r="48571" b="7619"/>
          <a:stretch/>
        </p:blipFill>
        <p:spPr>
          <a:xfrm>
            <a:off x="6307495" y="1057729"/>
            <a:ext cx="3200400" cy="2469241"/>
          </a:xfrm>
          <a:prstGeom prst="rect">
            <a:avLst/>
          </a:prstGeom>
        </p:spPr>
      </p:pic>
    </p:spTree>
    <p:extLst>
      <p:ext uri="{BB962C8B-B14F-4D97-AF65-F5344CB8AC3E}">
        <p14:creationId xmlns:p14="http://schemas.microsoft.com/office/powerpoint/2010/main" val="26062775"/>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9B84-B3D5-55CB-0492-FE54B5FF541A}"/>
              </a:ext>
            </a:extLst>
          </p:cNvPr>
          <p:cNvSpPr>
            <a:spLocks noGrp="1"/>
          </p:cNvSpPr>
          <p:nvPr>
            <p:ph type="ctrTitle"/>
          </p:nvPr>
        </p:nvSpPr>
        <p:spPr>
          <a:xfrm>
            <a:off x="327724" y="326571"/>
            <a:ext cx="10634974" cy="749819"/>
          </a:xfrm>
        </p:spPr>
        <p:txBody>
          <a:bodyPr>
            <a:noAutofit/>
          </a:bodyPr>
          <a:lstStyle/>
          <a:p>
            <a:r>
              <a:rPr lang="en-US" sz="2400" b="1" cap="none" dirty="0"/>
              <a:t>3. Retrieve the names of customer who have placed an order for a specific </a:t>
            </a:r>
            <a:r>
              <a:rPr lang="en-US" sz="2400" b="1" cap="none" dirty="0" err="1"/>
              <a:t>orderId</a:t>
            </a:r>
            <a:r>
              <a:rPr lang="en-US" sz="2400" b="1" cap="none" dirty="0"/>
              <a:t> =1011.</a:t>
            </a:r>
            <a:endParaRPr lang="en-IN" sz="2400" b="1" cap="none" dirty="0"/>
          </a:p>
        </p:txBody>
      </p:sp>
      <p:sp>
        <p:nvSpPr>
          <p:cNvPr id="3" name="Subtitle 2">
            <a:extLst>
              <a:ext uri="{FF2B5EF4-FFF2-40B4-BE49-F238E27FC236}">
                <a16:creationId xmlns:a16="http://schemas.microsoft.com/office/drawing/2014/main" id="{092A99CE-C126-3255-8011-606D6423D00E}"/>
              </a:ext>
            </a:extLst>
          </p:cNvPr>
          <p:cNvSpPr>
            <a:spLocks noGrp="1"/>
          </p:cNvSpPr>
          <p:nvPr>
            <p:ph type="subTitle" idx="1"/>
          </p:nvPr>
        </p:nvSpPr>
        <p:spPr>
          <a:xfrm>
            <a:off x="365046" y="1287624"/>
            <a:ext cx="4962734" cy="2230017"/>
          </a:xfrm>
        </p:spPr>
        <p:txBody>
          <a:bodyPr/>
          <a:lstStyle/>
          <a:p>
            <a:r>
              <a:rPr lang="en-US" dirty="0"/>
              <a:t>MariaDB [textile]&gt;  select name from customer where customerid in (select customerid from orders where orderid = '1011’);</a:t>
            </a:r>
            <a:endParaRPr lang="en-IN" dirty="0"/>
          </a:p>
        </p:txBody>
      </p:sp>
      <p:pic>
        <p:nvPicPr>
          <p:cNvPr id="7" name="Picture 6">
            <a:extLst>
              <a:ext uri="{FF2B5EF4-FFF2-40B4-BE49-F238E27FC236}">
                <a16:creationId xmlns:a16="http://schemas.microsoft.com/office/drawing/2014/main" id="{24D67629-0D9F-4ACC-0236-C5BD7EF20610}"/>
              </a:ext>
            </a:extLst>
          </p:cNvPr>
          <p:cNvPicPr>
            <a:picLocks noChangeAspect="1"/>
          </p:cNvPicPr>
          <p:nvPr/>
        </p:nvPicPr>
        <p:blipFill rotWithShape="1">
          <a:blip r:embed="rId2"/>
          <a:srcRect l="30939" t="13957" r="48759" b="70937"/>
          <a:stretch/>
        </p:blipFill>
        <p:spPr>
          <a:xfrm>
            <a:off x="6316825" y="1399591"/>
            <a:ext cx="3872204" cy="1754155"/>
          </a:xfrm>
          <a:prstGeom prst="rect">
            <a:avLst/>
          </a:prstGeom>
        </p:spPr>
      </p:pic>
    </p:spTree>
    <p:extLst>
      <p:ext uri="{BB962C8B-B14F-4D97-AF65-F5344CB8AC3E}">
        <p14:creationId xmlns:p14="http://schemas.microsoft.com/office/powerpoint/2010/main" val="2638173890"/>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3075-2AAB-0923-ED00-C240DA0B622E}"/>
              </a:ext>
            </a:extLst>
          </p:cNvPr>
          <p:cNvSpPr>
            <a:spLocks noGrp="1"/>
          </p:cNvSpPr>
          <p:nvPr>
            <p:ph type="ctrTitle"/>
          </p:nvPr>
        </p:nvSpPr>
        <p:spPr>
          <a:xfrm>
            <a:off x="551656" y="2537859"/>
            <a:ext cx="6707561" cy="1101147"/>
          </a:xfrm>
        </p:spPr>
        <p:txBody>
          <a:bodyPr>
            <a:noAutofit/>
          </a:bodyPr>
          <a:lstStyle/>
          <a:p>
            <a:r>
              <a:rPr lang="en-US" sz="4400" u="sng" dirty="0"/>
              <a:t>INTRODUCTION:</a:t>
            </a:r>
            <a:br>
              <a:rPr lang="en-US" sz="4400" u="sng" dirty="0"/>
            </a:br>
            <a:endParaRPr lang="en-IN" sz="4400" u="sng" dirty="0"/>
          </a:p>
        </p:txBody>
      </p:sp>
      <p:sp>
        <p:nvSpPr>
          <p:cNvPr id="3" name="Subtitle 2">
            <a:extLst>
              <a:ext uri="{FF2B5EF4-FFF2-40B4-BE49-F238E27FC236}">
                <a16:creationId xmlns:a16="http://schemas.microsoft.com/office/drawing/2014/main" id="{005E1939-225E-7F23-E691-26358681EA84}"/>
              </a:ext>
            </a:extLst>
          </p:cNvPr>
          <p:cNvSpPr>
            <a:spLocks noGrp="1"/>
          </p:cNvSpPr>
          <p:nvPr>
            <p:ph type="subTitle" idx="1"/>
          </p:nvPr>
        </p:nvSpPr>
        <p:spPr>
          <a:xfrm>
            <a:off x="551656" y="3769567"/>
            <a:ext cx="8637072" cy="2556587"/>
          </a:xfrm>
        </p:spPr>
        <p:txBody>
          <a:bodyPr>
            <a:normAutofit/>
          </a:bodyPr>
          <a:lstStyle/>
          <a:p>
            <a:r>
              <a:rPr lang="en-US" sz="2000" cap="none" dirty="0"/>
              <a:t>A textile management system is a software solution designed to streamline and automate processes related to inventory management, production planning, sales, and customer relationship management in the textile industry. It helps businesses optimize operations, improve efficiency, and enhance customer satisfaction.</a:t>
            </a:r>
            <a:endParaRPr lang="en-IN" sz="2000" cap="none" dirty="0"/>
          </a:p>
        </p:txBody>
      </p:sp>
    </p:spTree>
    <p:extLst>
      <p:ext uri="{BB962C8B-B14F-4D97-AF65-F5344CB8AC3E}">
        <p14:creationId xmlns:p14="http://schemas.microsoft.com/office/powerpoint/2010/main" val="2663592723"/>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8163-7642-B1EF-A716-369086D16D97}"/>
              </a:ext>
            </a:extLst>
          </p:cNvPr>
          <p:cNvSpPr>
            <a:spLocks noGrp="1"/>
          </p:cNvSpPr>
          <p:nvPr>
            <p:ph type="ctrTitle"/>
          </p:nvPr>
        </p:nvSpPr>
        <p:spPr>
          <a:xfrm>
            <a:off x="391886" y="65315"/>
            <a:ext cx="10784264" cy="892392"/>
          </a:xfrm>
        </p:spPr>
        <p:txBody>
          <a:bodyPr>
            <a:noAutofit/>
          </a:bodyPr>
          <a:lstStyle/>
          <a:p>
            <a:r>
              <a:rPr lang="en-US" sz="2400" b="1" cap="none" dirty="0"/>
              <a:t>4. Retrieve the names of customers along with the average order amount for each customer</a:t>
            </a:r>
            <a:endParaRPr lang="en-IN" sz="2400" b="1" cap="none" dirty="0"/>
          </a:p>
        </p:txBody>
      </p:sp>
      <p:sp>
        <p:nvSpPr>
          <p:cNvPr id="3" name="Subtitle 2">
            <a:extLst>
              <a:ext uri="{FF2B5EF4-FFF2-40B4-BE49-F238E27FC236}">
                <a16:creationId xmlns:a16="http://schemas.microsoft.com/office/drawing/2014/main" id="{D4D156DA-A4B5-D1A8-2F71-6D995C7652B4}"/>
              </a:ext>
            </a:extLst>
          </p:cNvPr>
          <p:cNvSpPr>
            <a:spLocks noGrp="1"/>
          </p:cNvSpPr>
          <p:nvPr>
            <p:ph type="subTitle" idx="1"/>
          </p:nvPr>
        </p:nvSpPr>
        <p:spPr>
          <a:xfrm>
            <a:off x="457201" y="1450478"/>
            <a:ext cx="4618653" cy="1358037"/>
          </a:xfrm>
        </p:spPr>
        <p:txBody>
          <a:bodyPr>
            <a:normAutofit fontScale="92500" lnSpcReduction="10000"/>
          </a:bodyPr>
          <a:lstStyle/>
          <a:p>
            <a:r>
              <a:rPr lang="en-US" dirty="0"/>
              <a:t>MariaDB [textile]&gt; SELECT Name, (SELECT AVG(TotalAmount) FROM Orders WHERE CustomerID = Customer.CustomerID) AS AverageOrderAmount from customer;</a:t>
            </a:r>
            <a:endParaRPr lang="en-IN" dirty="0"/>
          </a:p>
        </p:txBody>
      </p:sp>
      <p:pic>
        <p:nvPicPr>
          <p:cNvPr id="5" name="Picture 4">
            <a:extLst>
              <a:ext uri="{FF2B5EF4-FFF2-40B4-BE49-F238E27FC236}">
                <a16:creationId xmlns:a16="http://schemas.microsoft.com/office/drawing/2014/main" id="{6A0250CA-A3AC-1BBD-0869-DA04CDFD86C1}"/>
              </a:ext>
            </a:extLst>
          </p:cNvPr>
          <p:cNvPicPr>
            <a:picLocks noChangeAspect="1"/>
          </p:cNvPicPr>
          <p:nvPr/>
        </p:nvPicPr>
        <p:blipFill rotWithShape="1">
          <a:blip r:embed="rId2"/>
          <a:srcRect l="30842" t="51428" r="48036" b="6122"/>
          <a:stretch/>
        </p:blipFill>
        <p:spPr>
          <a:xfrm>
            <a:off x="6242181" y="1231640"/>
            <a:ext cx="4348064" cy="4170784"/>
          </a:xfrm>
          <a:prstGeom prst="rect">
            <a:avLst/>
          </a:prstGeom>
        </p:spPr>
      </p:pic>
    </p:spTree>
    <p:extLst>
      <p:ext uri="{BB962C8B-B14F-4D97-AF65-F5344CB8AC3E}">
        <p14:creationId xmlns:p14="http://schemas.microsoft.com/office/powerpoint/2010/main" val="4074688840"/>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EDFF-2220-AE7D-6149-97B8551ED87C}"/>
              </a:ext>
            </a:extLst>
          </p:cNvPr>
          <p:cNvSpPr>
            <a:spLocks noGrp="1"/>
          </p:cNvSpPr>
          <p:nvPr>
            <p:ph type="ctrTitle"/>
          </p:nvPr>
        </p:nvSpPr>
        <p:spPr>
          <a:xfrm>
            <a:off x="4423861" y="1951826"/>
            <a:ext cx="2406148" cy="1374970"/>
          </a:xfrm>
        </p:spPr>
        <p:txBody>
          <a:bodyPr>
            <a:normAutofit/>
          </a:bodyPr>
          <a:lstStyle/>
          <a:p>
            <a:r>
              <a:rPr lang="en-IN" sz="6000" u="sng" dirty="0"/>
              <a:t>JOINS</a:t>
            </a:r>
          </a:p>
        </p:txBody>
      </p:sp>
    </p:spTree>
    <p:extLst>
      <p:ext uri="{BB962C8B-B14F-4D97-AF65-F5344CB8AC3E}">
        <p14:creationId xmlns:p14="http://schemas.microsoft.com/office/powerpoint/2010/main" val="3844305630"/>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0B80-9C5F-0425-74E4-B38FA0602F84}"/>
              </a:ext>
            </a:extLst>
          </p:cNvPr>
          <p:cNvSpPr>
            <a:spLocks noGrp="1"/>
          </p:cNvSpPr>
          <p:nvPr>
            <p:ph type="ctrTitle"/>
          </p:nvPr>
        </p:nvSpPr>
        <p:spPr>
          <a:xfrm>
            <a:off x="213049" y="65314"/>
            <a:ext cx="11765902" cy="731158"/>
          </a:xfrm>
        </p:spPr>
        <p:txBody>
          <a:bodyPr>
            <a:noAutofit/>
          </a:bodyPr>
          <a:lstStyle/>
          <a:p>
            <a:r>
              <a:rPr lang="en-US" sz="2400" b="1" cap="none" dirty="0"/>
              <a:t>1. Show the details of products along with their corresponding supplier names.</a:t>
            </a:r>
            <a:endParaRPr lang="en-IN" sz="2400" b="1" cap="none" dirty="0"/>
          </a:p>
        </p:txBody>
      </p:sp>
      <p:sp>
        <p:nvSpPr>
          <p:cNvPr id="3" name="Subtitle 2">
            <a:extLst>
              <a:ext uri="{FF2B5EF4-FFF2-40B4-BE49-F238E27FC236}">
                <a16:creationId xmlns:a16="http://schemas.microsoft.com/office/drawing/2014/main" id="{AF5A7D2F-1341-A375-1D13-0C75CAC17CE2}"/>
              </a:ext>
            </a:extLst>
          </p:cNvPr>
          <p:cNvSpPr>
            <a:spLocks noGrp="1"/>
          </p:cNvSpPr>
          <p:nvPr>
            <p:ph type="subTitle" idx="1"/>
          </p:nvPr>
        </p:nvSpPr>
        <p:spPr>
          <a:xfrm>
            <a:off x="279918" y="1133237"/>
            <a:ext cx="5738327" cy="977621"/>
          </a:xfrm>
        </p:spPr>
        <p:txBody>
          <a:bodyPr>
            <a:noAutofit/>
          </a:bodyPr>
          <a:lstStyle/>
          <a:p>
            <a:r>
              <a:rPr lang="en-IN" dirty="0"/>
              <a:t>MariaDB [textile]&gt; SELECT Product.ProductName, Suppliers.SupplierName FROM Product INNER JOIN Suppliers ON Product.productID = </a:t>
            </a:r>
            <a:r>
              <a:rPr lang="en-IN" dirty="0" err="1"/>
              <a:t>Suppliers.productid</a:t>
            </a:r>
            <a:r>
              <a:rPr lang="en-IN" dirty="0"/>
              <a:t>;</a:t>
            </a:r>
          </a:p>
        </p:txBody>
      </p:sp>
      <p:pic>
        <p:nvPicPr>
          <p:cNvPr id="5" name="Picture 4">
            <a:extLst>
              <a:ext uri="{FF2B5EF4-FFF2-40B4-BE49-F238E27FC236}">
                <a16:creationId xmlns:a16="http://schemas.microsoft.com/office/drawing/2014/main" id="{9E366B16-5960-5804-1E69-5DCCD9095DB9}"/>
              </a:ext>
            </a:extLst>
          </p:cNvPr>
          <p:cNvPicPr>
            <a:picLocks noChangeAspect="1"/>
          </p:cNvPicPr>
          <p:nvPr/>
        </p:nvPicPr>
        <p:blipFill rotWithShape="1">
          <a:blip r:embed="rId2"/>
          <a:srcRect l="30689" t="31973" r="43750" b="18503"/>
          <a:stretch/>
        </p:blipFill>
        <p:spPr>
          <a:xfrm>
            <a:off x="6699380" y="1240971"/>
            <a:ext cx="4357396" cy="4376057"/>
          </a:xfrm>
          <a:prstGeom prst="rect">
            <a:avLst/>
          </a:prstGeom>
        </p:spPr>
      </p:pic>
    </p:spTree>
    <p:extLst>
      <p:ext uri="{BB962C8B-B14F-4D97-AF65-F5344CB8AC3E}">
        <p14:creationId xmlns:p14="http://schemas.microsoft.com/office/powerpoint/2010/main" val="1403813654"/>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2E67-842F-778A-1478-1FB458F0DC18}"/>
              </a:ext>
            </a:extLst>
          </p:cNvPr>
          <p:cNvSpPr>
            <a:spLocks noGrp="1"/>
          </p:cNvSpPr>
          <p:nvPr>
            <p:ph type="ctrTitle"/>
          </p:nvPr>
        </p:nvSpPr>
        <p:spPr>
          <a:xfrm>
            <a:off x="158622" y="419878"/>
            <a:ext cx="12372392" cy="637852"/>
          </a:xfrm>
        </p:spPr>
        <p:txBody>
          <a:bodyPr>
            <a:noAutofit/>
          </a:bodyPr>
          <a:lstStyle/>
          <a:p>
            <a:r>
              <a:rPr lang="en-US" sz="2400" b="1" cap="none" dirty="0"/>
              <a:t>2. Retrieve all customers and their orders, including customers who have not placed any orders.</a:t>
            </a:r>
            <a:endParaRPr lang="en-IN" sz="2400" b="1" cap="none" dirty="0"/>
          </a:p>
        </p:txBody>
      </p:sp>
      <p:sp>
        <p:nvSpPr>
          <p:cNvPr id="3" name="Subtitle 2">
            <a:extLst>
              <a:ext uri="{FF2B5EF4-FFF2-40B4-BE49-F238E27FC236}">
                <a16:creationId xmlns:a16="http://schemas.microsoft.com/office/drawing/2014/main" id="{4B9C7B5E-6EE5-8430-1061-B098DDCE44BB}"/>
              </a:ext>
            </a:extLst>
          </p:cNvPr>
          <p:cNvSpPr>
            <a:spLocks noGrp="1"/>
          </p:cNvSpPr>
          <p:nvPr>
            <p:ph type="subTitle" idx="1"/>
          </p:nvPr>
        </p:nvSpPr>
        <p:spPr>
          <a:xfrm>
            <a:off x="234418" y="1534453"/>
            <a:ext cx="6110400" cy="977621"/>
          </a:xfrm>
        </p:spPr>
        <p:txBody>
          <a:bodyPr>
            <a:noAutofit/>
          </a:bodyPr>
          <a:lstStyle/>
          <a:p>
            <a:r>
              <a:rPr lang="en-IN" dirty="0"/>
              <a:t>MariaDB [textile]&gt; SELECT </a:t>
            </a:r>
            <a:r>
              <a:rPr lang="en-IN" dirty="0" err="1"/>
              <a:t>Customer.Name</a:t>
            </a:r>
            <a:r>
              <a:rPr lang="en-IN" dirty="0"/>
              <a:t>, </a:t>
            </a:r>
            <a:r>
              <a:rPr lang="en-IN" dirty="0" err="1"/>
              <a:t>Orders.OrderID</a:t>
            </a:r>
            <a:r>
              <a:rPr lang="en-IN" dirty="0"/>
              <a:t>, </a:t>
            </a:r>
            <a:r>
              <a:rPr lang="en-IN" dirty="0" err="1"/>
              <a:t>Orders.OrderDate</a:t>
            </a:r>
            <a:r>
              <a:rPr lang="en-IN" dirty="0"/>
              <a:t> FROM Customer LEFT JOIN Orders ON </a:t>
            </a:r>
            <a:r>
              <a:rPr lang="en-IN" dirty="0" err="1"/>
              <a:t>Customer.CustomerID</a:t>
            </a:r>
            <a:r>
              <a:rPr lang="en-IN" dirty="0"/>
              <a:t> = </a:t>
            </a:r>
            <a:r>
              <a:rPr lang="en-IN" dirty="0" err="1"/>
              <a:t>Orders.CustomerID</a:t>
            </a:r>
            <a:r>
              <a:rPr lang="en-IN" dirty="0"/>
              <a:t>;</a:t>
            </a:r>
          </a:p>
        </p:txBody>
      </p:sp>
      <p:pic>
        <p:nvPicPr>
          <p:cNvPr id="9" name="Picture 8">
            <a:extLst>
              <a:ext uri="{FF2B5EF4-FFF2-40B4-BE49-F238E27FC236}">
                <a16:creationId xmlns:a16="http://schemas.microsoft.com/office/drawing/2014/main" id="{1E61C4B9-42C5-05FE-819B-55DEE281768A}"/>
              </a:ext>
            </a:extLst>
          </p:cNvPr>
          <p:cNvPicPr>
            <a:picLocks noChangeAspect="1"/>
          </p:cNvPicPr>
          <p:nvPr/>
        </p:nvPicPr>
        <p:blipFill rotWithShape="1">
          <a:blip r:embed="rId2"/>
          <a:srcRect l="30995" t="21163" r="44668" b="25349"/>
          <a:stretch/>
        </p:blipFill>
        <p:spPr>
          <a:xfrm>
            <a:off x="6774024" y="1129005"/>
            <a:ext cx="4310743" cy="4441372"/>
          </a:xfrm>
          <a:prstGeom prst="rect">
            <a:avLst/>
          </a:prstGeom>
        </p:spPr>
      </p:pic>
    </p:spTree>
    <p:extLst>
      <p:ext uri="{BB962C8B-B14F-4D97-AF65-F5344CB8AC3E}">
        <p14:creationId xmlns:p14="http://schemas.microsoft.com/office/powerpoint/2010/main" val="1717910458"/>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42B7-187E-9737-A7A0-6A41E9ADAF3D}"/>
              </a:ext>
            </a:extLst>
          </p:cNvPr>
          <p:cNvSpPr>
            <a:spLocks noGrp="1"/>
          </p:cNvSpPr>
          <p:nvPr>
            <p:ph type="ctrTitle"/>
          </p:nvPr>
        </p:nvSpPr>
        <p:spPr>
          <a:xfrm>
            <a:off x="289249" y="382556"/>
            <a:ext cx="11429999" cy="637851"/>
          </a:xfrm>
        </p:spPr>
        <p:txBody>
          <a:bodyPr>
            <a:noAutofit/>
          </a:bodyPr>
          <a:lstStyle/>
          <a:p>
            <a:r>
              <a:rPr lang="en-US" sz="2400" b="1" cap="none" dirty="0"/>
              <a:t>3. Get the details of products along with corresponding warehouses names and with their capacities.</a:t>
            </a:r>
            <a:endParaRPr lang="en-IN" sz="2400" b="1" cap="none" dirty="0"/>
          </a:p>
        </p:txBody>
      </p:sp>
      <p:sp>
        <p:nvSpPr>
          <p:cNvPr id="3" name="Subtitle 2">
            <a:extLst>
              <a:ext uri="{FF2B5EF4-FFF2-40B4-BE49-F238E27FC236}">
                <a16:creationId xmlns:a16="http://schemas.microsoft.com/office/drawing/2014/main" id="{C9A362DD-4E37-E4CE-2DAF-1DFF7EEBC7F2}"/>
              </a:ext>
            </a:extLst>
          </p:cNvPr>
          <p:cNvSpPr>
            <a:spLocks noGrp="1"/>
          </p:cNvSpPr>
          <p:nvPr>
            <p:ph type="subTitle" idx="1"/>
          </p:nvPr>
        </p:nvSpPr>
        <p:spPr>
          <a:xfrm>
            <a:off x="289249" y="1347841"/>
            <a:ext cx="5261314" cy="1927204"/>
          </a:xfrm>
        </p:spPr>
        <p:txBody>
          <a:bodyPr>
            <a:normAutofit fontScale="92500" lnSpcReduction="10000"/>
          </a:bodyPr>
          <a:lstStyle/>
          <a:p>
            <a:r>
              <a:rPr lang="en-IN" dirty="0"/>
              <a:t>MariaDB [textile]&gt; SELECT Product.ProductID, Product.ProductName, warehouse.warehousename, warehouse.capacity FROM Product RIGHT JOIN warehouse ON Product.ProductID = warehouse.ProductID;</a:t>
            </a:r>
          </a:p>
        </p:txBody>
      </p:sp>
      <p:pic>
        <p:nvPicPr>
          <p:cNvPr id="7" name="Picture 6">
            <a:extLst>
              <a:ext uri="{FF2B5EF4-FFF2-40B4-BE49-F238E27FC236}">
                <a16:creationId xmlns:a16="http://schemas.microsoft.com/office/drawing/2014/main" id="{D74E790E-A40B-AEE2-40A8-6DEC4D6777D1}"/>
              </a:ext>
            </a:extLst>
          </p:cNvPr>
          <p:cNvPicPr>
            <a:picLocks noChangeAspect="1"/>
          </p:cNvPicPr>
          <p:nvPr/>
        </p:nvPicPr>
        <p:blipFill rotWithShape="1">
          <a:blip r:embed="rId2"/>
          <a:srcRect l="31531" t="32361" r="40842" b="6897"/>
          <a:stretch/>
        </p:blipFill>
        <p:spPr>
          <a:xfrm>
            <a:off x="6096001" y="1020408"/>
            <a:ext cx="4970106" cy="4652604"/>
          </a:xfrm>
          <a:prstGeom prst="rect">
            <a:avLst/>
          </a:prstGeom>
        </p:spPr>
      </p:pic>
    </p:spTree>
    <p:extLst>
      <p:ext uri="{BB962C8B-B14F-4D97-AF65-F5344CB8AC3E}">
        <p14:creationId xmlns:p14="http://schemas.microsoft.com/office/powerpoint/2010/main" val="2242130669"/>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F1FB-CE43-636D-1484-3FF180098FA2}"/>
              </a:ext>
            </a:extLst>
          </p:cNvPr>
          <p:cNvSpPr>
            <a:spLocks noGrp="1"/>
          </p:cNvSpPr>
          <p:nvPr>
            <p:ph type="ctrTitle"/>
          </p:nvPr>
        </p:nvSpPr>
        <p:spPr>
          <a:xfrm>
            <a:off x="290401" y="143555"/>
            <a:ext cx="3516490" cy="1218078"/>
          </a:xfrm>
        </p:spPr>
        <p:txBody>
          <a:bodyPr>
            <a:normAutofit/>
          </a:bodyPr>
          <a:lstStyle/>
          <a:p>
            <a:r>
              <a:rPr lang="en-IN" sz="4000" u="sng" dirty="0"/>
              <a:t>ER DIAGRAM:</a:t>
            </a:r>
            <a:br>
              <a:rPr lang="en-IN" sz="4000" u="sng" dirty="0"/>
            </a:br>
            <a:endParaRPr lang="en-IN" sz="4000" u="sng" dirty="0"/>
          </a:p>
        </p:txBody>
      </p:sp>
      <p:sp>
        <p:nvSpPr>
          <p:cNvPr id="3" name="Subtitle 2">
            <a:extLst>
              <a:ext uri="{FF2B5EF4-FFF2-40B4-BE49-F238E27FC236}">
                <a16:creationId xmlns:a16="http://schemas.microsoft.com/office/drawing/2014/main" id="{0DD81757-9ED4-3FD5-0ADD-EA977609428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B8FA87A-ACAE-6CD8-62C3-FF9858B97BF2}"/>
              </a:ext>
            </a:extLst>
          </p:cNvPr>
          <p:cNvPicPr>
            <a:picLocks noChangeAspect="1"/>
          </p:cNvPicPr>
          <p:nvPr/>
        </p:nvPicPr>
        <p:blipFill rotWithShape="1">
          <a:blip r:embed="rId2"/>
          <a:srcRect l="26020" t="19941" r="22475" b="6045"/>
          <a:stretch/>
        </p:blipFill>
        <p:spPr>
          <a:xfrm>
            <a:off x="1994827" y="906822"/>
            <a:ext cx="9060025" cy="5044356"/>
          </a:xfrm>
          <a:prstGeom prst="rect">
            <a:avLst/>
          </a:prstGeom>
        </p:spPr>
      </p:pic>
    </p:spTree>
    <p:extLst>
      <p:ext uri="{BB962C8B-B14F-4D97-AF65-F5344CB8AC3E}">
        <p14:creationId xmlns:p14="http://schemas.microsoft.com/office/powerpoint/2010/main" val="2149634628"/>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0D9D-E850-A1E0-6ED1-327D9A6177E0}"/>
              </a:ext>
            </a:extLst>
          </p:cNvPr>
          <p:cNvSpPr>
            <a:spLocks noGrp="1"/>
          </p:cNvSpPr>
          <p:nvPr>
            <p:ph type="ctrTitle"/>
          </p:nvPr>
        </p:nvSpPr>
        <p:spPr>
          <a:xfrm>
            <a:off x="2341985" y="2062065"/>
            <a:ext cx="9011448" cy="1226976"/>
          </a:xfrm>
        </p:spPr>
        <p:txBody>
          <a:bodyPr>
            <a:normAutofit/>
          </a:bodyPr>
          <a:lstStyle/>
          <a:p>
            <a:r>
              <a:rPr lang="en-IN" sz="5400" u="sng" dirty="0"/>
              <a:t>STRUCTURE OF TABLES</a:t>
            </a:r>
          </a:p>
        </p:txBody>
      </p:sp>
    </p:spTree>
    <p:extLst>
      <p:ext uri="{BB962C8B-B14F-4D97-AF65-F5344CB8AC3E}">
        <p14:creationId xmlns:p14="http://schemas.microsoft.com/office/powerpoint/2010/main" val="3854158418"/>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8D1C-A408-0656-22DA-F168AACC20CF}"/>
              </a:ext>
            </a:extLst>
          </p:cNvPr>
          <p:cNvSpPr>
            <a:spLocks noGrp="1"/>
          </p:cNvSpPr>
          <p:nvPr>
            <p:ph type="ctrTitle"/>
          </p:nvPr>
        </p:nvSpPr>
        <p:spPr>
          <a:xfrm>
            <a:off x="449019" y="261258"/>
            <a:ext cx="2695397" cy="591198"/>
          </a:xfrm>
        </p:spPr>
        <p:txBody>
          <a:bodyPr>
            <a:normAutofit/>
          </a:bodyPr>
          <a:lstStyle/>
          <a:p>
            <a:r>
              <a:rPr lang="en-US" sz="3200" u="sng" dirty="0"/>
              <a:t>CUSTOMER:</a:t>
            </a:r>
            <a:endParaRPr lang="en-IN" sz="3200" u="sng" dirty="0"/>
          </a:p>
        </p:txBody>
      </p:sp>
      <p:sp>
        <p:nvSpPr>
          <p:cNvPr id="3" name="Subtitle 2">
            <a:extLst>
              <a:ext uri="{FF2B5EF4-FFF2-40B4-BE49-F238E27FC236}">
                <a16:creationId xmlns:a16="http://schemas.microsoft.com/office/drawing/2014/main" id="{A1111584-3552-A925-AD3E-03328832B3E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7CB15EAF-833D-F710-1C62-77E83BFEBEB4}"/>
              </a:ext>
            </a:extLst>
          </p:cNvPr>
          <p:cNvPicPr>
            <a:picLocks noChangeAspect="1"/>
          </p:cNvPicPr>
          <p:nvPr/>
        </p:nvPicPr>
        <p:blipFill rotWithShape="1">
          <a:blip r:embed="rId2"/>
          <a:srcRect l="26632" t="16054" r="35792" b="54558"/>
          <a:stretch/>
        </p:blipFill>
        <p:spPr>
          <a:xfrm>
            <a:off x="2417781" y="2004601"/>
            <a:ext cx="8637072" cy="3248533"/>
          </a:xfrm>
          <a:prstGeom prst="rect">
            <a:avLst/>
          </a:prstGeom>
        </p:spPr>
      </p:pic>
      <p:sp>
        <p:nvSpPr>
          <p:cNvPr id="6" name="TextBox 5">
            <a:extLst>
              <a:ext uri="{FF2B5EF4-FFF2-40B4-BE49-F238E27FC236}">
                <a16:creationId xmlns:a16="http://schemas.microsoft.com/office/drawing/2014/main" id="{7DF31D5B-2E43-511A-2F10-FCBE3B55AC09}"/>
              </a:ext>
            </a:extLst>
          </p:cNvPr>
          <p:cNvSpPr txBox="1"/>
          <p:nvPr/>
        </p:nvSpPr>
        <p:spPr>
          <a:xfrm flipH="1">
            <a:off x="449019" y="852456"/>
            <a:ext cx="5701005" cy="830997"/>
          </a:xfrm>
          <a:prstGeom prst="rect">
            <a:avLst/>
          </a:prstGeom>
          <a:noFill/>
        </p:spPr>
        <p:txBody>
          <a:bodyPr wrap="square" rtlCol="0">
            <a:spAutoFit/>
          </a:bodyPr>
          <a:lstStyle/>
          <a:p>
            <a:r>
              <a:rPr lang="en-US" sz="2400" dirty="0"/>
              <a:t>Represents the individuals or organizations who purchase textile products.</a:t>
            </a:r>
            <a:endParaRPr lang="en-IN" sz="2400" dirty="0"/>
          </a:p>
        </p:txBody>
      </p:sp>
    </p:spTree>
    <p:extLst>
      <p:ext uri="{BB962C8B-B14F-4D97-AF65-F5344CB8AC3E}">
        <p14:creationId xmlns:p14="http://schemas.microsoft.com/office/powerpoint/2010/main" val="3843415999"/>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7481-D309-A0BE-924C-B36CD05F80DC}"/>
              </a:ext>
            </a:extLst>
          </p:cNvPr>
          <p:cNvSpPr>
            <a:spLocks noGrp="1"/>
          </p:cNvSpPr>
          <p:nvPr>
            <p:ph type="ctrTitle"/>
          </p:nvPr>
        </p:nvSpPr>
        <p:spPr>
          <a:xfrm>
            <a:off x="215755" y="102637"/>
            <a:ext cx="2368825" cy="751547"/>
          </a:xfrm>
        </p:spPr>
        <p:txBody>
          <a:bodyPr>
            <a:normAutofit/>
          </a:bodyPr>
          <a:lstStyle/>
          <a:p>
            <a:r>
              <a:rPr lang="en-US" sz="4000" u="sng" dirty="0"/>
              <a:t>ORDER:</a:t>
            </a:r>
            <a:endParaRPr lang="en-IN" sz="4000" u="sng" dirty="0"/>
          </a:p>
        </p:txBody>
      </p:sp>
      <p:sp>
        <p:nvSpPr>
          <p:cNvPr id="3" name="Subtitle 2">
            <a:extLst>
              <a:ext uri="{FF2B5EF4-FFF2-40B4-BE49-F238E27FC236}">
                <a16:creationId xmlns:a16="http://schemas.microsoft.com/office/drawing/2014/main" id="{F3A7A5FB-4FCA-99DF-252F-DC5E086300B5}"/>
              </a:ext>
            </a:extLst>
          </p:cNvPr>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1D5F16F6-CAA2-3849-C279-CCC64DB3E4E2}"/>
              </a:ext>
            </a:extLst>
          </p:cNvPr>
          <p:cNvPicPr>
            <a:picLocks noChangeAspect="1"/>
          </p:cNvPicPr>
          <p:nvPr/>
        </p:nvPicPr>
        <p:blipFill rotWithShape="1">
          <a:blip r:embed="rId2"/>
          <a:srcRect l="26021" t="57960" r="35408" b="12380"/>
          <a:stretch/>
        </p:blipFill>
        <p:spPr>
          <a:xfrm>
            <a:off x="2417780" y="1959429"/>
            <a:ext cx="8637072" cy="3349689"/>
          </a:xfrm>
          <a:prstGeom prst="rect">
            <a:avLst/>
          </a:prstGeom>
        </p:spPr>
      </p:pic>
      <p:sp>
        <p:nvSpPr>
          <p:cNvPr id="7" name="TextBox 6">
            <a:extLst>
              <a:ext uri="{FF2B5EF4-FFF2-40B4-BE49-F238E27FC236}">
                <a16:creationId xmlns:a16="http://schemas.microsoft.com/office/drawing/2014/main" id="{EFFCF8DD-8EFA-3ADB-E459-ACCBA9AB7E7D}"/>
              </a:ext>
            </a:extLst>
          </p:cNvPr>
          <p:cNvSpPr txBox="1"/>
          <p:nvPr/>
        </p:nvSpPr>
        <p:spPr>
          <a:xfrm>
            <a:off x="223548" y="928303"/>
            <a:ext cx="6512768" cy="461665"/>
          </a:xfrm>
          <a:prstGeom prst="rect">
            <a:avLst/>
          </a:prstGeom>
          <a:noFill/>
        </p:spPr>
        <p:txBody>
          <a:bodyPr wrap="square" rtlCol="0">
            <a:spAutoFit/>
          </a:bodyPr>
          <a:lstStyle/>
          <a:p>
            <a:r>
              <a:rPr lang="en-US" sz="2400" dirty="0"/>
              <a:t>Represents an order placed by a customer.</a:t>
            </a:r>
            <a:endParaRPr lang="en-IN" dirty="0"/>
          </a:p>
        </p:txBody>
      </p:sp>
    </p:spTree>
    <p:extLst>
      <p:ext uri="{BB962C8B-B14F-4D97-AF65-F5344CB8AC3E}">
        <p14:creationId xmlns:p14="http://schemas.microsoft.com/office/powerpoint/2010/main" val="3964876654"/>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2AD-6424-A6AA-66AE-5EB59CAFE0E2}"/>
              </a:ext>
            </a:extLst>
          </p:cNvPr>
          <p:cNvSpPr>
            <a:spLocks noGrp="1"/>
          </p:cNvSpPr>
          <p:nvPr>
            <p:ph type="ctrTitle"/>
          </p:nvPr>
        </p:nvSpPr>
        <p:spPr>
          <a:xfrm>
            <a:off x="346384" y="-134497"/>
            <a:ext cx="4430890" cy="977621"/>
          </a:xfrm>
        </p:spPr>
        <p:txBody>
          <a:bodyPr>
            <a:normAutofit/>
          </a:bodyPr>
          <a:lstStyle/>
          <a:p>
            <a:r>
              <a:rPr lang="en-US" sz="3600" u="sng" dirty="0"/>
              <a:t>PRODUCT:</a:t>
            </a:r>
            <a:endParaRPr lang="en-IN" sz="3600" u="sng" dirty="0"/>
          </a:p>
        </p:txBody>
      </p:sp>
      <p:sp>
        <p:nvSpPr>
          <p:cNvPr id="3" name="Subtitle 2">
            <a:extLst>
              <a:ext uri="{FF2B5EF4-FFF2-40B4-BE49-F238E27FC236}">
                <a16:creationId xmlns:a16="http://schemas.microsoft.com/office/drawing/2014/main" id="{0BE0B2E3-6CCF-D619-C94C-314A09CBF7BA}"/>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73C28ED4-2E7B-C54D-683A-489788137905}"/>
              </a:ext>
            </a:extLst>
          </p:cNvPr>
          <p:cNvPicPr>
            <a:picLocks noChangeAspect="1"/>
          </p:cNvPicPr>
          <p:nvPr/>
        </p:nvPicPr>
        <p:blipFill rotWithShape="1">
          <a:blip r:embed="rId2"/>
          <a:srcRect l="26097" t="28027" r="35178" b="44626"/>
          <a:stretch/>
        </p:blipFill>
        <p:spPr>
          <a:xfrm>
            <a:off x="2417780" y="1922106"/>
            <a:ext cx="8637072" cy="3219061"/>
          </a:xfrm>
          <a:prstGeom prst="rect">
            <a:avLst/>
          </a:prstGeom>
        </p:spPr>
      </p:pic>
      <p:sp>
        <p:nvSpPr>
          <p:cNvPr id="6" name="TextBox 5">
            <a:extLst>
              <a:ext uri="{FF2B5EF4-FFF2-40B4-BE49-F238E27FC236}">
                <a16:creationId xmlns:a16="http://schemas.microsoft.com/office/drawing/2014/main" id="{E877450D-AF7A-9DAB-1BB5-7E1A3364A6AB}"/>
              </a:ext>
            </a:extLst>
          </p:cNvPr>
          <p:cNvSpPr txBox="1"/>
          <p:nvPr/>
        </p:nvSpPr>
        <p:spPr>
          <a:xfrm>
            <a:off x="346384" y="920949"/>
            <a:ext cx="6923314" cy="461665"/>
          </a:xfrm>
          <a:prstGeom prst="rect">
            <a:avLst/>
          </a:prstGeom>
          <a:noFill/>
        </p:spPr>
        <p:txBody>
          <a:bodyPr wrap="square" rtlCol="0">
            <a:spAutoFit/>
          </a:bodyPr>
          <a:lstStyle/>
          <a:p>
            <a:r>
              <a:rPr lang="en-US" sz="2400" dirty="0"/>
              <a:t>Represents the textile products available for sales.</a:t>
            </a:r>
            <a:endParaRPr lang="en-IN" sz="2400" dirty="0"/>
          </a:p>
        </p:txBody>
      </p:sp>
    </p:spTree>
    <p:extLst>
      <p:ext uri="{BB962C8B-B14F-4D97-AF65-F5344CB8AC3E}">
        <p14:creationId xmlns:p14="http://schemas.microsoft.com/office/powerpoint/2010/main" val="2607161098"/>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EFF8-E760-F609-7D8B-B062B6D894D8}"/>
              </a:ext>
            </a:extLst>
          </p:cNvPr>
          <p:cNvSpPr>
            <a:spLocks noGrp="1"/>
          </p:cNvSpPr>
          <p:nvPr>
            <p:ph type="ctrTitle"/>
          </p:nvPr>
        </p:nvSpPr>
        <p:spPr>
          <a:xfrm>
            <a:off x="309060" y="242597"/>
            <a:ext cx="3796409" cy="632388"/>
          </a:xfrm>
        </p:spPr>
        <p:txBody>
          <a:bodyPr>
            <a:normAutofit/>
          </a:bodyPr>
          <a:lstStyle/>
          <a:p>
            <a:r>
              <a:rPr lang="en-US" sz="4000" u="sng" dirty="0"/>
              <a:t>Supplier:</a:t>
            </a:r>
            <a:endParaRPr lang="en-IN" sz="4000" u="sng" dirty="0"/>
          </a:p>
        </p:txBody>
      </p:sp>
      <p:sp>
        <p:nvSpPr>
          <p:cNvPr id="3" name="Subtitle 2">
            <a:extLst>
              <a:ext uri="{FF2B5EF4-FFF2-40B4-BE49-F238E27FC236}">
                <a16:creationId xmlns:a16="http://schemas.microsoft.com/office/drawing/2014/main" id="{CF44654B-3F9B-C842-C0EB-A18817A3473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73A80F46-5F43-09E7-20F0-D328BAFD9560}"/>
              </a:ext>
            </a:extLst>
          </p:cNvPr>
          <p:cNvPicPr>
            <a:picLocks noChangeAspect="1"/>
          </p:cNvPicPr>
          <p:nvPr/>
        </p:nvPicPr>
        <p:blipFill rotWithShape="1">
          <a:blip r:embed="rId2"/>
          <a:srcRect l="26250" t="19728" r="34643" b="51490"/>
          <a:stretch/>
        </p:blipFill>
        <p:spPr>
          <a:xfrm>
            <a:off x="2417780" y="1828367"/>
            <a:ext cx="8637072" cy="3405673"/>
          </a:xfrm>
          <a:prstGeom prst="rect">
            <a:avLst/>
          </a:prstGeom>
        </p:spPr>
      </p:pic>
      <p:sp>
        <p:nvSpPr>
          <p:cNvPr id="6" name="TextBox 5">
            <a:extLst>
              <a:ext uri="{FF2B5EF4-FFF2-40B4-BE49-F238E27FC236}">
                <a16:creationId xmlns:a16="http://schemas.microsoft.com/office/drawing/2014/main" id="{2023A839-0AE8-C85D-83BE-100DB070C08B}"/>
              </a:ext>
            </a:extLst>
          </p:cNvPr>
          <p:cNvSpPr txBox="1"/>
          <p:nvPr/>
        </p:nvSpPr>
        <p:spPr>
          <a:xfrm>
            <a:off x="291549" y="890010"/>
            <a:ext cx="7268547" cy="461665"/>
          </a:xfrm>
          <a:prstGeom prst="rect">
            <a:avLst/>
          </a:prstGeom>
          <a:noFill/>
        </p:spPr>
        <p:txBody>
          <a:bodyPr wrap="square" rtlCol="0">
            <a:spAutoFit/>
          </a:bodyPr>
          <a:lstStyle/>
          <a:p>
            <a:r>
              <a:rPr lang="en-US" sz="2400" dirty="0"/>
              <a:t>Represents the suppliers who provide textile products</a:t>
            </a:r>
            <a:r>
              <a:rPr lang="en-US" dirty="0"/>
              <a:t>.</a:t>
            </a:r>
            <a:endParaRPr lang="en-IN" dirty="0"/>
          </a:p>
        </p:txBody>
      </p:sp>
    </p:spTree>
    <p:extLst>
      <p:ext uri="{BB962C8B-B14F-4D97-AF65-F5344CB8AC3E}">
        <p14:creationId xmlns:p14="http://schemas.microsoft.com/office/powerpoint/2010/main" val="966326762"/>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AAF7-1480-07EF-7EC5-5CCCE0EEC5E3}"/>
              </a:ext>
            </a:extLst>
          </p:cNvPr>
          <p:cNvSpPr>
            <a:spLocks noGrp="1"/>
          </p:cNvSpPr>
          <p:nvPr>
            <p:ph type="ctrTitle"/>
          </p:nvPr>
        </p:nvSpPr>
        <p:spPr>
          <a:xfrm>
            <a:off x="299731" y="160066"/>
            <a:ext cx="5550564" cy="675174"/>
          </a:xfrm>
        </p:spPr>
        <p:txBody>
          <a:bodyPr>
            <a:normAutofit/>
          </a:bodyPr>
          <a:lstStyle/>
          <a:p>
            <a:r>
              <a:rPr lang="en-US" sz="3600" u="sng" dirty="0"/>
              <a:t>WAREHOUSE</a:t>
            </a:r>
            <a:r>
              <a:rPr lang="en-US" sz="4000" dirty="0"/>
              <a:t>:</a:t>
            </a:r>
            <a:endParaRPr lang="en-IN" sz="4000" dirty="0"/>
          </a:p>
        </p:txBody>
      </p:sp>
      <p:sp>
        <p:nvSpPr>
          <p:cNvPr id="3" name="Subtitle 2">
            <a:extLst>
              <a:ext uri="{FF2B5EF4-FFF2-40B4-BE49-F238E27FC236}">
                <a16:creationId xmlns:a16="http://schemas.microsoft.com/office/drawing/2014/main" id="{8F7EA508-C4CB-7665-5A4A-BA2FB02AC816}"/>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8866EE43-EC6D-0643-50C9-A6E799FB631A}"/>
              </a:ext>
            </a:extLst>
          </p:cNvPr>
          <p:cNvPicPr>
            <a:picLocks noChangeAspect="1"/>
          </p:cNvPicPr>
          <p:nvPr/>
        </p:nvPicPr>
        <p:blipFill rotWithShape="1">
          <a:blip r:embed="rId2"/>
          <a:srcRect l="25944" t="60272" r="34184" b="9388"/>
          <a:stretch/>
        </p:blipFill>
        <p:spPr>
          <a:xfrm>
            <a:off x="2417781" y="1903445"/>
            <a:ext cx="8637072" cy="3247053"/>
          </a:xfrm>
          <a:prstGeom prst="rect">
            <a:avLst/>
          </a:prstGeom>
        </p:spPr>
      </p:pic>
      <p:sp>
        <p:nvSpPr>
          <p:cNvPr id="6" name="TextBox 5">
            <a:extLst>
              <a:ext uri="{FF2B5EF4-FFF2-40B4-BE49-F238E27FC236}">
                <a16:creationId xmlns:a16="http://schemas.microsoft.com/office/drawing/2014/main" id="{6A5C5D8B-B7D9-FDCF-EBA1-522FA408BA7E}"/>
              </a:ext>
            </a:extLst>
          </p:cNvPr>
          <p:cNvSpPr txBox="1"/>
          <p:nvPr/>
        </p:nvSpPr>
        <p:spPr>
          <a:xfrm>
            <a:off x="299731" y="925244"/>
            <a:ext cx="7175240" cy="461665"/>
          </a:xfrm>
          <a:prstGeom prst="rect">
            <a:avLst/>
          </a:prstGeom>
          <a:noFill/>
        </p:spPr>
        <p:txBody>
          <a:bodyPr wrap="square" rtlCol="0">
            <a:spAutoFit/>
          </a:bodyPr>
          <a:lstStyle/>
          <a:p>
            <a:r>
              <a:rPr lang="en-US" sz="2400" dirty="0"/>
              <a:t>Represents the storage location for textile products</a:t>
            </a:r>
            <a:r>
              <a:rPr lang="en-US" dirty="0"/>
              <a:t>.</a:t>
            </a:r>
            <a:endParaRPr lang="en-IN" dirty="0"/>
          </a:p>
        </p:txBody>
      </p:sp>
    </p:spTree>
    <p:extLst>
      <p:ext uri="{BB962C8B-B14F-4D97-AF65-F5344CB8AC3E}">
        <p14:creationId xmlns:p14="http://schemas.microsoft.com/office/powerpoint/2010/main" val="231157644"/>
      </p:ext>
    </p:extLst>
  </p:cSld>
  <p:clrMapOvr>
    <a:masterClrMapping/>
  </p:clrMapOvr>
  <p:transition spd="slow">
    <p:pull/>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4371</TotalTime>
  <Words>437</Words>
  <Application>Microsoft Office PowerPoint</Application>
  <PresentationFormat>Widescreen</PresentationFormat>
  <Paragraphs>37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Gill Sans MT</vt:lpstr>
      <vt:lpstr>Gallery</vt:lpstr>
      <vt:lpstr>FABRICEDGE TEXTILES</vt:lpstr>
      <vt:lpstr>INTRODUCTION: </vt:lpstr>
      <vt:lpstr>ER DIAGRAM: </vt:lpstr>
      <vt:lpstr>STRUCTURE OF TABLES</vt:lpstr>
      <vt:lpstr>CUSTOMER:</vt:lpstr>
      <vt:lpstr>ORDER:</vt:lpstr>
      <vt:lpstr>PRODUCT:</vt:lpstr>
      <vt:lpstr>Supplier:</vt:lpstr>
      <vt:lpstr>WAREHOUSE:</vt:lpstr>
      <vt:lpstr>Contents of tables</vt:lpstr>
      <vt:lpstr>CUSTOMER:</vt:lpstr>
      <vt:lpstr>ORDER:</vt:lpstr>
      <vt:lpstr>PRODUCT:</vt:lpstr>
      <vt:lpstr>Supplier:</vt:lpstr>
      <vt:lpstr>WAREHOUSE:</vt:lpstr>
      <vt:lpstr>SUBQUERIES</vt:lpstr>
      <vt:lpstr>   MariaDB [textile]&gt;  SELECT ProductName FROM  Product WHERE ProductID IN (SELECT ProductID  FROM Warehouse WHERE WarehouseName =  'warehouse A');</vt:lpstr>
      <vt:lpstr>2. Retrieve suppliers name who supply products with a price higher than the average price of all products.</vt:lpstr>
      <vt:lpstr>3. Retrieve the names of customer who have placed an order for a specific orderId =1011.</vt:lpstr>
      <vt:lpstr>4. Retrieve the names of customers along with the average order amount for each customer</vt:lpstr>
      <vt:lpstr>JOINS</vt:lpstr>
      <vt:lpstr>1. Show the details of products along with their corresponding supplier names.</vt:lpstr>
      <vt:lpstr>2. Retrieve all customers and their orders, including customers who have not placed any orders.</vt:lpstr>
      <vt:lpstr>3. Get the details of products along with corresponding warehouses names and with their capacities.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FABRICEDGE TEXTILES</dc:title>
  <dc:creator>shrutikesharwani12323@outlook.com</dc:creator>
  <cp:lastModifiedBy>shrutikesharwani12323@outlook.com</cp:lastModifiedBy>
  <cp:revision>1</cp:revision>
  <dcterms:created xsi:type="dcterms:W3CDTF">2023-07-05T16:35:50Z</dcterms:created>
  <dcterms:modified xsi:type="dcterms:W3CDTF">2023-07-08T17:28:17Z</dcterms:modified>
</cp:coreProperties>
</file>